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7" r:id="rId5"/>
    <p:sldId id="287" r:id="rId6"/>
    <p:sldId id="288" r:id="rId7"/>
    <p:sldId id="289" r:id="rId8"/>
    <p:sldId id="290" r:id="rId9"/>
    <p:sldId id="412" r:id="rId10"/>
    <p:sldId id="409" r:id="rId11"/>
    <p:sldId id="389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391" r:id="rId21"/>
    <p:sldId id="421" r:id="rId22"/>
    <p:sldId id="300" r:id="rId23"/>
    <p:sldId id="422" r:id="rId24"/>
    <p:sldId id="423" r:id="rId25"/>
    <p:sldId id="424" r:id="rId26"/>
    <p:sldId id="425" r:id="rId27"/>
    <p:sldId id="426" r:id="rId28"/>
    <p:sldId id="427" r:id="rId29"/>
    <p:sldId id="428" r:id="rId30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0280BB-8464-554C-85D5-6FAF1D1337D6}" v="98" dt="2020-01-07T09:54:39.207"/>
    <p1510:client id="{766C73C2-779C-CC40-A0B1-F5650964A86E}" v="58" dt="2020-01-07T09:31:36.763"/>
    <p1510:client id="{7A9DA815-05D9-FA49-AC39-170BEDFA9B26}" v="160" dt="2020-01-06T16:00:54.405"/>
    <p1510:client id="{CCAC3B3E-535D-FE4B-85C3-DCCA03896C1B}" v="89" dt="2020-01-06T15:24:11.81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9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1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1/7/20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1594325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22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883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32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26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92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62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963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652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7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9794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86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87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9266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48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703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325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685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485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566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843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2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25.jpeg"/><Relationship Id="rId4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348B8F7E-ECF3-B547-994B-2A41332CCA11}"/>
              </a:ext>
            </a:extLst>
          </p:cNvPr>
          <p:cNvSpPr/>
          <p:nvPr/>
        </p:nvSpPr>
        <p:spPr>
          <a:xfrm>
            <a:off x="2726914" y="-1887770"/>
            <a:ext cx="7964625" cy="7963200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Lektion 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20" y="3812034"/>
            <a:ext cx="2881480" cy="2112962"/>
          </a:xfrm>
        </p:spPr>
        <p:txBody>
          <a:bodyPr rtlCol="0"/>
          <a:lstStyle/>
          <a:p>
            <a:pPr rtl="0"/>
            <a:r>
              <a:rPr lang="de-DE" dirty="0"/>
              <a:t>Wie verändert sich die Arktis?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8666" y="114530"/>
            <a:ext cx="1916124" cy="342121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de-DE"/>
              <a:t>Vereiste Ozeane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542265"/>
            <a:ext cx="2204110" cy="200616"/>
          </a:xfrm>
          <a:solidFill>
            <a:srgbClr val="8AA3A7"/>
          </a:solidFill>
        </p:spPr>
        <p:txBody>
          <a:bodyPr rtlCol="0"/>
          <a:lstStyle/>
          <a:p>
            <a:pPr rtl="0"/>
            <a:r>
              <a:rPr lang="de-DE" dirty="0"/>
              <a:t>Fächerübergreifender Lehrplan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C:\Users\Jamie\Dropbox\OCEANS\[DE] OCEANS\FROZEN OCEANS\CMP\frozen-oceans-cmp-final-full\assets\full-image\de-oceans-426.jpg">
            <a:extLst>
              <a:ext uri="{FF2B5EF4-FFF2-40B4-BE49-F238E27FC236}">
                <a16:creationId xmlns:a16="http://schemas.microsoft.com/office/drawing/2014/main" id="{B224A419-C16F-9F4B-ACCD-CFDBFBA5AE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9"/>
          <a:stretch/>
        </p:blipFill>
        <p:spPr bwMode="auto">
          <a:xfrm>
            <a:off x="-25505" y="0"/>
            <a:ext cx="9169505" cy="689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2AF48D74-F5EC-2347-8CAD-C4576DD89A3F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DB0A9D46-83B1-294B-AF0D-94C264155C8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82DD5B3F-AC30-9448-9A14-B17F0BD877BE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Doch manchmal brach das Eis.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3427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:\Users\Jamie\Dropbox\OCEANS\[DE] OCEANS\FROZEN OCEANS\CMP\frozen-oceans-cmp-final-full\assets\full-image\de-oceans-extra2011-153.jpg">
            <a:extLst>
              <a:ext uri="{FF2B5EF4-FFF2-40B4-BE49-F238E27FC236}">
                <a16:creationId xmlns:a16="http://schemas.microsoft.com/office/drawing/2014/main" id="{09CA1915-8AF6-0D49-B2FA-21FF7D4657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1D725AFE-3C19-774B-9362-4C10C2C9C5A1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4A79E147-C1DD-8D48-B347-62E7D5F05768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ABA46167-E113-F040-BBDD-04463B605E1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Die Forscher mussten ihre Schlitten als Floß benutzen.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0380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Users\Jamie\Dropbox\OCEANS\[DE] OCEANS\FROZEN OCEANS\CMP\frozen-oceans-cmp-final-full\assets\full-image\de-oceans-419.jpg">
            <a:extLst>
              <a:ext uri="{FF2B5EF4-FFF2-40B4-BE49-F238E27FC236}">
                <a16:creationId xmlns:a16="http://schemas.microsoft.com/office/drawing/2014/main" id="{B447D731-8276-DA4F-BC29-CC4337CCBC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38459"/>
            <a:ext cx="9144001" cy="689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170EBD12-53BD-414A-AE3B-E9BC78A5E417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6E7C90BE-8934-3D46-BFFF-8EA9934BA1D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B12CECB4-1E90-3446-A762-79F2CD1B84E7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Oder sogar über sehr dünnes Eis kriechen und hoffen, dass es nicht einbricht!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481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8.jpg">
            <a:extLst>
              <a:ext uri="{FF2B5EF4-FFF2-40B4-BE49-F238E27FC236}">
                <a16:creationId xmlns:a16="http://schemas.microsoft.com/office/drawing/2014/main" id="{7CC2E2E3-E381-9F44-84FC-77C62273DC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47718143-7B9C-844B-A3B6-20759D089CBC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FAD6A1AD-E749-7443-91DE-91F9E9E09354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63732DAA-7AE0-9F44-8222-E4CC0EB7FA74}"/>
                </a:ext>
              </a:extLst>
            </p:cNvPr>
            <p:cNvSpPr/>
            <p:nvPr/>
          </p:nvSpPr>
          <p:spPr>
            <a:xfrm>
              <a:off x="179933" y="1366168"/>
              <a:ext cx="303486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 dirty="0"/>
                <a:t>Und wenn du sehr viel Pech hast, bricht das Eis unter deinem Bett!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4054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 descr="C:\Users\Jamie\Dropbox\OCEANS\[DE] OCEANS\FROZEN OCEANS\CMP\frozen-oceans-cmp-final-full\assets\full-image\de-oceans-427.jpg">
            <a:extLst>
              <a:ext uri="{FF2B5EF4-FFF2-40B4-BE49-F238E27FC236}">
                <a16:creationId xmlns:a16="http://schemas.microsoft.com/office/drawing/2014/main" id="{736B0114-B6DF-3447-9715-D894F0F26C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7C2E0EEF-5B72-E54A-9D82-91B6B3421BC2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5BD0EA7A-60A0-EC4C-B54C-187A2D7B2CB3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4DD010B8-D7B3-D44F-AEEB-D543C30B9677}"/>
                </a:ext>
              </a:extLst>
            </p:cNvPr>
            <p:cNvSpPr/>
            <p:nvPr/>
          </p:nvSpPr>
          <p:spPr>
            <a:xfrm>
              <a:off x="179933" y="1287376"/>
              <a:ext cx="3034861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 dirty="0"/>
                <a:t>Manchmal drückt sich das Eis zu „Eistrümmern“ zusammen.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3326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5663A9E-2C83-AC4B-956D-BB47745A86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23930103-46F5-7B4A-8480-77EDB8344F93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6FCE10A4-C7C6-204D-BBAC-CFF65709D62F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25AD7F1A-8DBB-994E-9AEC-1C685FE9122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Diese lassen sich sehr schwer mit Skiern befahren!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23528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C:\Users\Jamie\Dropbox\OCEANS\[DE] OCEANS\FROZEN OCEANS\CMP\frozen-oceans-cmp-final-full\assets\full-image\de-oceans-411.jpg">
            <a:extLst>
              <a:ext uri="{FF2B5EF4-FFF2-40B4-BE49-F238E27FC236}">
                <a16:creationId xmlns:a16="http://schemas.microsoft.com/office/drawing/2014/main" id="{0306BA2D-BB7A-4441-BD97-F7E9C210B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91">
            <a:extLst>
              <a:ext uri="{FF2B5EF4-FFF2-40B4-BE49-F238E27FC236}">
                <a16:creationId xmlns:a16="http://schemas.microsoft.com/office/drawing/2014/main" id="{F540D4F2-44C8-EC41-B6D2-54F7C064F479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6" name="Shape 189">
              <a:extLst>
                <a:ext uri="{FF2B5EF4-FFF2-40B4-BE49-F238E27FC236}">
                  <a16:creationId xmlns:a16="http://schemas.microsoft.com/office/drawing/2014/main" id="{FA272669-42D9-074E-8ACF-F100BA621092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>
              <a:extLst>
                <a:ext uri="{FF2B5EF4-FFF2-40B4-BE49-F238E27FC236}">
                  <a16:creationId xmlns:a16="http://schemas.microsoft.com/office/drawing/2014/main" id="{6BE8ACD9-B421-974F-AC5D-B4A2B9085C3E}"/>
                </a:ext>
              </a:extLst>
            </p:cNvPr>
            <p:cNvSpPr/>
            <p:nvPr/>
          </p:nvSpPr>
          <p:spPr>
            <a:xfrm>
              <a:off x="179934" y="1303134"/>
              <a:ext cx="3034862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 dirty="0"/>
                <a:t>Daher müssen die Forscher ihren Weg vorsichtig wählen.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428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D49FC4-12F6-B040-B263-FE5013B32B0E}"/>
              </a:ext>
            </a:extLst>
          </p:cNvPr>
          <p:cNvSpPr txBox="1"/>
          <p:nvPr/>
        </p:nvSpPr>
        <p:spPr>
          <a:xfrm>
            <a:off x="424167" y="2606331"/>
            <a:ext cx="683908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ist Eis in der Arktis wichtig?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BFD81E-E128-9B49-9EE8-2BDC57484943}"/>
              </a:ext>
            </a:extLst>
          </p:cNvPr>
          <p:cNvSpPr txBox="1"/>
          <p:nvPr/>
        </p:nvSpPr>
        <p:spPr>
          <a:xfrm>
            <a:off x="438978" y="4624510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de-DE" sz="3400" b="1">
                <a:solidFill>
                  <a:srgbClr val="DC3B4E"/>
                </a:solidFill>
                <a:latin typeface="Century Gothic Bold"/>
              </a:rPr>
              <a:t>Wann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B7565-7F98-5B47-9B7F-2273F00D46A9}"/>
              </a:ext>
            </a:extLst>
          </p:cNvPr>
          <p:cNvSpPr txBox="1"/>
          <p:nvPr/>
        </p:nvSpPr>
        <p:spPr>
          <a:xfrm>
            <a:off x="449263" y="3345134"/>
            <a:ext cx="1791534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de-DE" sz="3400" b="1">
                <a:solidFill>
                  <a:srgbClr val="F3B329"/>
                </a:solidFill>
                <a:latin typeface="Century Gothic Bold"/>
              </a:rPr>
              <a:t>Wie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49B39A-9D21-5546-B8E0-E7B55BD36567}"/>
              </a:ext>
            </a:extLst>
          </p:cNvPr>
          <p:cNvSpPr txBox="1"/>
          <p:nvPr/>
        </p:nvSpPr>
        <p:spPr>
          <a:xfrm>
            <a:off x="449263" y="2116616"/>
            <a:ext cx="3435869" cy="5232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rtl="0"/>
            <a:r>
              <a:rPr lang="de-DE" sz="3400" b="1">
                <a:solidFill>
                  <a:srgbClr val="19A090"/>
                </a:solidFill>
                <a:latin typeface="Century Gothic Bold"/>
              </a:rPr>
              <a:t>Warum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B7F43A-3C84-7E4D-976A-7A21D9E76BAE}"/>
              </a:ext>
            </a:extLst>
          </p:cNvPr>
          <p:cNvSpPr txBox="1"/>
          <p:nvPr/>
        </p:nvSpPr>
        <p:spPr>
          <a:xfrm>
            <a:off x="424167" y="5094604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hast du davon gehört?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82DD04-BB49-D045-8F19-BA0A1BFC04BB}"/>
              </a:ext>
            </a:extLst>
          </p:cNvPr>
          <p:cNvSpPr txBox="1"/>
          <p:nvPr/>
        </p:nvSpPr>
        <p:spPr>
          <a:xfrm>
            <a:off x="438978" y="3843817"/>
            <a:ext cx="68406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verändert es sich?</a:t>
            </a:r>
          </a:p>
        </p:txBody>
      </p:sp>
      <p:sp>
        <p:nvSpPr>
          <p:cNvPr id="25" name="Title 4">
            <a:extLst>
              <a:ext uri="{FF2B5EF4-FFF2-40B4-BE49-F238E27FC236}">
                <a16:creationId xmlns:a16="http://schemas.microsoft.com/office/drawing/2014/main" id="{DC06942B-5BDB-3048-8EA3-256EF103F3CB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Alles über Eis</a:t>
            </a:r>
          </a:p>
        </p:txBody>
      </p:sp>
    </p:spTree>
    <p:extLst>
      <p:ext uri="{BB962C8B-B14F-4D97-AF65-F5344CB8AC3E}">
        <p14:creationId xmlns:p14="http://schemas.microsoft.com/office/powerpoint/2010/main" val="413859207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pic>
        <p:nvPicPr>
          <p:cNvPr id="17" name="Picture 16" descr="Ice sheets.png">
            <a:extLst>
              <a:ext uri="{FF2B5EF4-FFF2-40B4-BE49-F238E27FC236}">
                <a16:creationId xmlns:a16="http://schemas.microsoft.com/office/drawing/2014/main" id="{0FF1A508-C032-7F4D-BF9D-6D56242062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63" y="2222500"/>
            <a:ext cx="8235418" cy="3796335"/>
          </a:xfrm>
          <a:prstGeom prst="rect">
            <a:avLst/>
          </a:prstGeom>
        </p:spPr>
      </p:pic>
      <p:sp>
        <p:nvSpPr>
          <p:cNvPr id="18" name="Title 4">
            <a:extLst>
              <a:ext uri="{FF2B5EF4-FFF2-40B4-BE49-F238E27FC236}">
                <a16:creationId xmlns:a16="http://schemas.microsoft.com/office/drawing/2014/main" id="{9EA9B44E-6416-A747-8C9F-7902749FB514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Alles über Eis</a:t>
            </a:r>
          </a:p>
        </p:txBody>
      </p:sp>
    </p:spTree>
    <p:extLst>
      <p:ext uri="{BB962C8B-B14F-4D97-AF65-F5344CB8AC3E}">
        <p14:creationId xmlns:p14="http://schemas.microsoft.com/office/powerpoint/2010/main" val="4190629146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4745" y="415063"/>
            <a:ext cx="4475655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GB" dirty="0">
              <a:solidFill>
                <a:srgbClr val="25243D"/>
              </a:solidFill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C6BF6A-C08A-AF49-9D92-AE84FA3F5C27}"/>
              </a:ext>
            </a:extLst>
          </p:cNvPr>
          <p:cNvSpPr txBox="1"/>
          <p:nvPr/>
        </p:nvSpPr>
        <p:spPr>
          <a:xfrm>
            <a:off x="660407" y="4268428"/>
            <a:ext cx="12074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de-DE" sz="1800" b="1" dirty="0">
                <a:solidFill>
                  <a:srgbClr val="25243D"/>
                </a:solidFill>
                <a:latin typeface="Century Gothic Bold"/>
              </a:rPr>
              <a:t>Lebensraum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A04761-5D17-314B-9580-4CFC82276E50}"/>
              </a:ext>
            </a:extLst>
          </p:cNvPr>
          <p:cNvSpPr txBox="1"/>
          <p:nvPr/>
        </p:nvSpPr>
        <p:spPr>
          <a:xfrm>
            <a:off x="4377850" y="4083762"/>
            <a:ext cx="263859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Albedo-Effekt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8D33B0-20AA-B541-9C9C-DF222DAA4372}"/>
              </a:ext>
            </a:extLst>
          </p:cNvPr>
          <p:cNvSpPr txBox="1"/>
          <p:nvPr/>
        </p:nvSpPr>
        <p:spPr>
          <a:xfrm>
            <a:off x="6555545" y="4083763"/>
            <a:ext cx="263859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Süßwasserspeicher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B9A45D-990D-1844-BADD-898C99A78D6C}"/>
              </a:ext>
            </a:extLst>
          </p:cNvPr>
          <p:cNvSpPr txBox="1"/>
          <p:nvPr/>
        </p:nvSpPr>
        <p:spPr>
          <a:xfrm>
            <a:off x="806499" y="4085790"/>
            <a:ext cx="52524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0"/>
            <a:r>
              <a:rPr lang="de-DE" sz="1800" b="1" dirty="0">
                <a:solidFill>
                  <a:srgbClr val="25243D"/>
                </a:solidFill>
                <a:latin typeface="Century Gothic Bold"/>
              </a:rPr>
              <a:t>„Förderpumpe“ </a:t>
            </a:r>
          </a:p>
          <a:p>
            <a:pPr algn="ctr" rtl="0"/>
            <a:r>
              <a:rPr lang="de-DE" sz="1800" b="1" dirty="0">
                <a:solidFill>
                  <a:srgbClr val="25243D"/>
                </a:solidFill>
                <a:latin typeface="Century Gothic Bold"/>
              </a:rPr>
              <a:t>des Ozeans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181F87B-627F-6145-939E-21696A257F48}"/>
              </a:ext>
            </a:extLst>
          </p:cNvPr>
          <p:cNvSpPr>
            <a:spLocks/>
          </p:cNvSpPr>
          <p:nvPr/>
        </p:nvSpPr>
        <p:spPr>
          <a:xfrm>
            <a:off x="449263" y="2222500"/>
            <a:ext cx="1779814" cy="1778400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2D97A51-FA1A-684F-A430-ABB5D0070120}"/>
              </a:ext>
            </a:extLst>
          </p:cNvPr>
          <p:cNvSpPr/>
          <p:nvPr/>
        </p:nvSpPr>
        <p:spPr>
          <a:xfrm>
            <a:off x="2598638" y="2222500"/>
            <a:ext cx="1779814" cy="17784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3B7FA38-86D5-074B-AD35-C24DE3CDF33A}"/>
              </a:ext>
            </a:extLst>
          </p:cNvPr>
          <p:cNvSpPr/>
          <p:nvPr/>
        </p:nvSpPr>
        <p:spPr>
          <a:xfrm>
            <a:off x="4776333" y="2230664"/>
            <a:ext cx="1779814" cy="1778400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016A7F6-81AB-3F42-BCDA-E6FD8E4F7DFA}"/>
              </a:ext>
            </a:extLst>
          </p:cNvPr>
          <p:cNvSpPr/>
          <p:nvPr/>
        </p:nvSpPr>
        <p:spPr>
          <a:xfrm>
            <a:off x="6925708" y="2230664"/>
            <a:ext cx="1779814" cy="1778400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4B261204-A1BA-4248-A701-8A69E22C2208}"/>
              </a:ext>
            </a:extLst>
          </p:cNvPr>
          <p:cNvSpPr txBox="1">
            <a:spLocks/>
          </p:cNvSpPr>
          <p:nvPr/>
        </p:nvSpPr>
        <p:spPr>
          <a:xfrm>
            <a:off x="359047" y="1337922"/>
            <a:ext cx="8247576" cy="551788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Warum ist Eis wichtig?</a:t>
            </a:r>
          </a:p>
        </p:txBody>
      </p:sp>
    </p:spTree>
    <p:extLst>
      <p:ext uri="{BB962C8B-B14F-4D97-AF65-F5344CB8AC3E}">
        <p14:creationId xmlns:p14="http://schemas.microsoft.com/office/powerpoint/2010/main" val="5398070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421" y="415063"/>
            <a:ext cx="4296979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graphicFrame>
        <p:nvGraphicFramePr>
          <p:cNvPr id="7" name="Group 102">
            <a:extLst>
              <a:ext uri="{FF2B5EF4-FFF2-40B4-BE49-F238E27FC236}">
                <a16:creationId xmlns:a16="http://schemas.microsoft.com/office/drawing/2014/main" id="{8CBF9A57-A7F4-E345-8394-0E238D9F9A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471333"/>
              </p:ext>
            </p:extLst>
          </p:nvPr>
        </p:nvGraphicFramePr>
        <p:xfrm>
          <a:off x="342938" y="2116175"/>
          <a:ext cx="8609013" cy="1749460"/>
        </p:xfrm>
        <a:graphic>
          <a:graphicData uri="http://schemas.openxmlformats.org/drawingml/2006/table">
            <a:tbl>
              <a:tblPr/>
              <a:tblGrid>
                <a:gridCol w="1412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6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ketch Block Bold"/>
                        </a:rPr>
                        <a:t>Leitfrage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de-DE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Wie v_ _ _ _ _ _ _ _ sich die Arktis?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lang="de-DE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Welche Auswirkungen könnte dies auf den Rest der  </a:t>
                      </a:r>
                      <a:b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</a:br>
                      <a:r>
                        <a:rPr lang="de-DE" sz="2000" b="1" i="0" u="none" strike="noStrike" cap="none" normalizeH="0" dirty="0">
                          <a:ln>
                            <a:noFill/>
                          </a:ln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Sassoon San Slope"/>
                        </a:rPr>
                        <a:t>E_ _ _ haben?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B742C23-87D1-FF44-9DA8-F82F7416FDC8}"/>
              </a:ext>
            </a:extLst>
          </p:cNvPr>
          <p:cNvSpPr txBox="1"/>
          <p:nvPr/>
        </p:nvSpPr>
        <p:spPr>
          <a:xfrm>
            <a:off x="406733" y="1312551"/>
            <a:ext cx="52030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3400" b="1">
                <a:solidFill>
                  <a:srgbClr val="25243D"/>
                </a:solidFill>
                <a:latin typeface="Century Gothic Bold"/>
                <a:cs typeface="Akzidenz Grotesk BE Cn"/>
              </a:rPr>
              <a:t>Lektion 5</a:t>
            </a:r>
          </a:p>
        </p:txBody>
      </p:sp>
    </p:spTree>
    <p:extLst>
      <p:ext uri="{BB962C8B-B14F-4D97-AF65-F5344CB8AC3E}">
        <p14:creationId xmlns:p14="http://schemas.microsoft.com/office/powerpoint/2010/main" val="246824275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pic>
        <p:nvPicPr>
          <p:cNvPr id="15" name="Picture 6" descr="C:\Users\Jamie\Downloads\chart.jpeg">
            <a:extLst>
              <a:ext uri="{FF2B5EF4-FFF2-40B4-BE49-F238E27FC236}">
                <a16:creationId xmlns:a16="http://schemas.microsoft.com/office/drawing/2014/main" id="{7A83702D-F307-4C48-9888-17C43360BB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8536" y="1917032"/>
            <a:ext cx="4457701" cy="406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5CCAFA-BFA3-4847-A842-48B0152310EF}"/>
              </a:ext>
            </a:extLst>
          </p:cNvPr>
          <p:cNvCxnSpPr>
            <a:cxnSpLocks/>
          </p:cNvCxnSpPr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76225">
            <a:solidFill>
              <a:srgbClr val="E4E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1FC1038-9B1F-F74B-A81B-78ECE2BCE718}"/>
              </a:ext>
            </a:extLst>
          </p:cNvPr>
          <p:cNvCxnSpPr>
            <a:cxnSpLocks/>
          </p:cNvCxnSpPr>
          <p:nvPr/>
        </p:nvCxnSpPr>
        <p:spPr>
          <a:xfrm>
            <a:off x="4411037" y="5519559"/>
            <a:ext cx="360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D6201C-63E8-BE4D-9A97-B67805D4433D}"/>
              </a:ext>
            </a:extLst>
          </p:cNvPr>
          <p:cNvCxnSpPr>
            <a:cxnSpLocks/>
          </p:cNvCxnSpPr>
          <p:nvPr/>
        </p:nvCxnSpPr>
        <p:spPr>
          <a:xfrm>
            <a:off x="4411037" y="5860554"/>
            <a:ext cx="360040" cy="0"/>
          </a:xfrm>
          <a:prstGeom prst="line">
            <a:avLst/>
          </a:prstGeom>
          <a:ln w="28575">
            <a:solidFill>
              <a:srgbClr val="27473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20A8CB-2847-554D-B2BA-D62C07CB1EE1}"/>
              </a:ext>
            </a:extLst>
          </p:cNvPr>
          <p:cNvSpPr txBox="1"/>
          <p:nvPr/>
        </p:nvSpPr>
        <p:spPr>
          <a:xfrm>
            <a:off x="4843084" y="5292874"/>
            <a:ext cx="2840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1800" b="1" dirty="0">
                <a:latin typeface="Akzidenz Grotesk BE Light" pitchFamily="34" charset="0"/>
              </a:rPr>
              <a:t>Durchschnitt 1979-2000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45EC4A-5DE3-DB48-B241-B954C7EFBD4B}"/>
              </a:ext>
            </a:extLst>
          </p:cNvPr>
          <p:cNvSpPr txBox="1"/>
          <p:nvPr/>
        </p:nvSpPr>
        <p:spPr>
          <a:xfrm>
            <a:off x="4843085" y="565291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1800" b="1">
                <a:latin typeface="Akzidenz Grotesk BE Light" pitchFamily="34" charset="0"/>
              </a:rPr>
              <a:t>2012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51DC88F-5B66-4C43-BB8B-6AC373C6DBBD}"/>
              </a:ext>
            </a:extLst>
          </p:cNvPr>
          <p:cNvGrpSpPr/>
          <p:nvPr/>
        </p:nvGrpSpPr>
        <p:grpSpPr>
          <a:xfrm>
            <a:off x="4200436" y="1989014"/>
            <a:ext cx="4533900" cy="4214021"/>
            <a:chOff x="666750" y="1592263"/>
            <a:chExt cx="4533900" cy="421402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18919B9-FB19-8A4F-868E-835CA6A736A1}"/>
                </a:ext>
              </a:extLst>
            </p:cNvPr>
            <p:cNvCxnSpPr/>
            <p:nvPr/>
          </p:nvCxnSpPr>
          <p:spPr>
            <a:xfrm>
              <a:off x="666750" y="1592263"/>
              <a:ext cx="0" cy="4214019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CCDD80D-B0A2-BB41-9085-B98D23BE905A}"/>
                </a:ext>
              </a:extLst>
            </p:cNvPr>
            <p:cNvCxnSpPr/>
            <p:nvPr/>
          </p:nvCxnSpPr>
          <p:spPr>
            <a:xfrm flipH="1" flipV="1">
              <a:off x="666751" y="5806283"/>
              <a:ext cx="4533899" cy="1"/>
            </a:xfrm>
            <a:prstGeom prst="line">
              <a:avLst/>
            </a:prstGeom>
            <a:ln w="28575">
              <a:solidFill>
                <a:srgbClr val="1A1A1A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35B469E-EF94-914D-90D2-994611FACAF1}"/>
              </a:ext>
            </a:extLst>
          </p:cNvPr>
          <p:cNvSpPr txBox="1"/>
          <p:nvPr/>
        </p:nvSpPr>
        <p:spPr>
          <a:xfrm>
            <a:off x="5234832" y="637162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800" b="1">
                <a:latin typeface="Akzidenz Grotesk BE Light" pitchFamily="34" charset="0"/>
              </a:rPr>
              <a:t>Monat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7CF3DF-6421-6C40-B97D-F7AB66C62BBA}"/>
              </a:ext>
            </a:extLst>
          </p:cNvPr>
          <p:cNvSpPr txBox="1"/>
          <p:nvPr/>
        </p:nvSpPr>
        <p:spPr>
          <a:xfrm>
            <a:off x="3957573" y="617068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Jan.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72E1A72-EA1C-7546-8B5C-F37A2F372298}"/>
              </a:ext>
            </a:extLst>
          </p:cNvPr>
          <p:cNvSpPr txBox="1"/>
          <p:nvPr/>
        </p:nvSpPr>
        <p:spPr>
          <a:xfrm>
            <a:off x="7924897" y="617350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Dez.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E0739B-F8C1-524B-BBE5-ED1C22792399}"/>
              </a:ext>
            </a:extLst>
          </p:cNvPr>
          <p:cNvSpPr txBox="1"/>
          <p:nvPr/>
        </p:nvSpPr>
        <p:spPr>
          <a:xfrm>
            <a:off x="6067222" y="617067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Juni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7E7E2A-1A01-564B-ABD1-458397004C18}"/>
              </a:ext>
            </a:extLst>
          </p:cNvPr>
          <p:cNvSpPr txBox="1"/>
          <p:nvPr/>
        </p:nvSpPr>
        <p:spPr>
          <a:xfrm rot="16200000">
            <a:off x="1430431" y="3771530"/>
            <a:ext cx="442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800" b="1" dirty="0">
                <a:latin typeface="Akzidenz Grotesk BE Light" pitchFamily="34" charset="0"/>
              </a:rPr>
              <a:t>Ausdehnung Meereis (Millionen km2)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13DA5E-6BCF-FD45-AAF5-2CD0FDED2CD4}"/>
              </a:ext>
            </a:extLst>
          </p:cNvPr>
          <p:cNvSpPr txBox="1"/>
          <p:nvPr/>
        </p:nvSpPr>
        <p:spPr>
          <a:xfrm>
            <a:off x="454914" y="2434029"/>
            <a:ext cx="2890080" cy="33239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rtl="0"/>
            <a:r>
              <a:rPr lang="de-DE" sz="2400" b="1" dirty="0">
                <a:solidFill>
                  <a:srgbClr val="6BD1D5"/>
                </a:solidFill>
                <a:latin typeface="Century Gothic Bold"/>
              </a:rPr>
              <a:t>Fragen</a:t>
            </a:r>
          </a:p>
          <a:p>
            <a:pPr rtl="0"/>
            <a:endParaRPr lang="en-GB" sz="24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de-DE" sz="1800" b="1" dirty="0">
                <a:solidFill>
                  <a:srgbClr val="6BD1D5"/>
                </a:solidFill>
                <a:latin typeface="Century Gothic Bold"/>
              </a:rPr>
              <a:t>Wie verändert sich die Meereisfläche in der Arktis im Verlauf des Jahres?</a:t>
            </a:r>
          </a:p>
          <a:p>
            <a:pPr marL="342900" indent="-342900" rtl="0">
              <a:buAutoNum type="arabicPeriod"/>
            </a:pPr>
            <a:endParaRPr lang="en-GB" sz="1800" b="1" dirty="0">
              <a:solidFill>
                <a:srgbClr val="6BD1D5"/>
              </a:solidFill>
              <a:latin typeface="Century Gothic Bold"/>
            </a:endParaRPr>
          </a:p>
          <a:p>
            <a:pPr marL="342900" indent="-342900" rtl="0">
              <a:buAutoNum type="arabicPeriod"/>
            </a:pPr>
            <a:r>
              <a:rPr lang="de-DE" sz="1800" b="1" dirty="0">
                <a:solidFill>
                  <a:srgbClr val="6BD1D5"/>
                </a:solidFill>
                <a:latin typeface="Century Gothic Bold"/>
              </a:rPr>
              <a:t>Wie unterscheidet sich die Meereisfläche 2012 im Vergleich zu 1979-2000?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CAAEB4-0720-4348-AFE7-79F62E2ED842}"/>
              </a:ext>
            </a:extLst>
          </p:cNvPr>
          <p:cNvSpPr txBox="1"/>
          <p:nvPr/>
        </p:nvSpPr>
        <p:spPr>
          <a:xfrm>
            <a:off x="3585373" y="6039644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F8869B-78E4-EA42-9F66-B38E7DBE0FC7}"/>
              </a:ext>
            </a:extLst>
          </p:cNvPr>
          <p:cNvSpPr txBox="1"/>
          <p:nvPr/>
        </p:nvSpPr>
        <p:spPr>
          <a:xfrm>
            <a:off x="3624972" y="5535657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1612DE-903C-8C4A-9D0E-C950140CC371}"/>
              </a:ext>
            </a:extLst>
          </p:cNvPr>
          <p:cNvSpPr txBox="1"/>
          <p:nvPr/>
        </p:nvSpPr>
        <p:spPr>
          <a:xfrm>
            <a:off x="3624972" y="5092149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C6CAF1-CAE9-6348-8A9F-F6090E35155B}"/>
              </a:ext>
            </a:extLst>
          </p:cNvPr>
          <p:cNvSpPr txBox="1"/>
          <p:nvPr/>
        </p:nvSpPr>
        <p:spPr>
          <a:xfrm>
            <a:off x="3624972" y="4648641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BCF8763-A6A9-EC4A-82E6-B795B51ED6DC}"/>
              </a:ext>
            </a:extLst>
          </p:cNvPr>
          <p:cNvSpPr txBox="1"/>
          <p:nvPr/>
        </p:nvSpPr>
        <p:spPr>
          <a:xfrm>
            <a:off x="3624972" y="4195053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8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4B174E-F8D6-6B4C-AEF0-DC768D7718FF}"/>
              </a:ext>
            </a:extLst>
          </p:cNvPr>
          <p:cNvSpPr txBox="1"/>
          <p:nvPr/>
        </p:nvSpPr>
        <p:spPr>
          <a:xfrm>
            <a:off x="3624972" y="3721305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10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6260DF-5B0C-7648-83EA-4F2F78050E06}"/>
              </a:ext>
            </a:extLst>
          </p:cNvPr>
          <p:cNvSpPr txBox="1"/>
          <p:nvPr/>
        </p:nvSpPr>
        <p:spPr>
          <a:xfrm>
            <a:off x="3624972" y="3267716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12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D356E0C-4379-DD41-9FC6-A01F2D35EC16}"/>
              </a:ext>
            </a:extLst>
          </p:cNvPr>
          <p:cNvSpPr txBox="1"/>
          <p:nvPr/>
        </p:nvSpPr>
        <p:spPr>
          <a:xfrm>
            <a:off x="3624972" y="2814128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14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0067135-5CE9-4244-BD35-67BCD3FEA56C}"/>
              </a:ext>
            </a:extLst>
          </p:cNvPr>
          <p:cNvSpPr txBox="1"/>
          <p:nvPr/>
        </p:nvSpPr>
        <p:spPr>
          <a:xfrm>
            <a:off x="3624972" y="2360540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16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BF703D7-7AD4-EF4F-8122-B9011EBAA3FD}"/>
              </a:ext>
            </a:extLst>
          </p:cNvPr>
          <p:cNvSpPr txBox="1"/>
          <p:nvPr/>
        </p:nvSpPr>
        <p:spPr>
          <a:xfrm>
            <a:off x="3624972" y="1917032"/>
            <a:ext cx="75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de-DE" sz="1400" b="1">
                <a:latin typeface="Akzidenz Grotesk BE Light" pitchFamily="34" charset="0"/>
              </a:rPr>
              <a:t>18</a:t>
            </a:r>
          </a:p>
        </p:txBody>
      </p:sp>
      <p:sp>
        <p:nvSpPr>
          <p:cNvPr id="45" name="Title 4">
            <a:extLst>
              <a:ext uri="{FF2B5EF4-FFF2-40B4-BE49-F238E27FC236}">
                <a16:creationId xmlns:a16="http://schemas.microsoft.com/office/drawing/2014/main" id="{15A35700-0199-9C4D-B64A-9E2EE1925AB5}"/>
              </a:ext>
            </a:extLst>
          </p:cNvPr>
          <p:cNvSpPr txBox="1">
            <a:spLocks/>
          </p:cNvSpPr>
          <p:nvPr/>
        </p:nvSpPr>
        <p:spPr>
          <a:xfrm>
            <a:off x="359046" y="1048948"/>
            <a:ext cx="8375289" cy="547666"/>
          </a:xfrm>
          <a:prstGeom prst="rect">
            <a:avLst/>
          </a:prstGeom>
        </p:spPr>
        <p:txBody>
          <a:bodyPr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Century Gothic Bold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2800" dirty="0">
                <a:solidFill>
                  <a:srgbClr val="25243D"/>
                </a:solidFill>
              </a:rPr>
              <a:t>Grafik, die die Menge an Meereis zu verschiedenen Zeiten zeigt</a:t>
            </a:r>
          </a:p>
        </p:txBody>
      </p:sp>
    </p:spTree>
    <p:extLst>
      <p:ext uri="{BB962C8B-B14F-4D97-AF65-F5344CB8AC3E}">
        <p14:creationId xmlns:p14="http://schemas.microsoft.com/office/powerpoint/2010/main" val="130312049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0BC20D3-6E16-1A47-B7E8-0C36CCCD5D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805"/>
            <a:ext cx="9143999" cy="68678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91">
            <a:extLst>
              <a:ext uri="{FF2B5EF4-FFF2-40B4-BE49-F238E27FC236}">
                <a16:creationId xmlns:a16="http://schemas.microsoft.com/office/drawing/2014/main" id="{089CCA0D-4968-8048-BECD-C760E1171BB2}"/>
              </a:ext>
            </a:extLst>
          </p:cNvPr>
          <p:cNvGrpSpPr/>
          <p:nvPr/>
        </p:nvGrpSpPr>
        <p:grpSpPr>
          <a:xfrm>
            <a:off x="5954233" y="3937502"/>
            <a:ext cx="2290450" cy="2290450"/>
            <a:chOff x="0" y="0"/>
            <a:chExt cx="3394730" cy="3394730"/>
          </a:xfrm>
        </p:grpSpPr>
        <p:sp>
          <p:nvSpPr>
            <p:cNvPr id="16" name="Shape 189">
              <a:extLst>
                <a:ext uri="{FF2B5EF4-FFF2-40B4-BE49-F238E27FC236}">
                  <a16:creationId xmlns:a16="http://schemas.microsoft.com/office/drawing/2014/main" id="{0465297A-0B4B-574F-80F6-4F6AD5065D71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7" name="Shape 190" descr="Textfeld 23">
              <a:extLst>
                <a:ext uri="{FF2B5EF4-FFF2-40B4-BE49-F238E27FC236}">
                  <a16:creationId xmlns:a16="http://schemas.microsoft.com/office/drawing/2014/main" id="{C9F9F460-7C45-FD4A-925E-4082D2DBE1CF}"/>
                </a:ext>
              </a:extLst>
            </p:cNvPr>
            <p:cNvSpPr/>
            <p:nvPr/>
          </p:nvSpPr>
          <p:spPr>
            <a:xfrm>
              <a:off x="290249" y="1272416"/>
              <a:ext cx="2814233" cy="11351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600" dirty="0"/>
                <a:t>Eis ist weiß, daher reflektiert es Wärme, und das trägt dazu bei, dass die Arktis kalt bleibt.</a:t>
              </a:r>
              <a:endParaRPr sz="1600" dirty="0"/>
            </a:p>
          </p:txBody>
        </p:sp>
      </p:grpSp>
      <p:sp>
        <p:nvSpPr>
          <p:cNvPr id="18" name="Shape 20">
            <a:extLst>
              <a:ext uri="{FF2B5EF4-FFF2-40B4-BE49-F238E27FC236}">
                <a16:creationId xmlns:a16="http://schemas.microsoft.com/office/drawing/2014/main" id="{4111F250-1110-6148-987F-B106A45C127C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947680E-3757-AE41-844C-C14CEA5B6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4DB152-BE4F-A441-B7CA-A7A7F674BE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A595DC-9A6A-EB41-92E4-14878DFB76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6531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6-03-07 at 12.36.49.png">
            <a:extLst>
              <a:ext uri="{FF2B5EF4-FFF2-40B4-BE49-F238E27FC236}">
                <a16:creationId xmlns:a16="http://schemas.microsoft.com/office/drawing/2014/main" id="{52DB3272-9F9D-BB46-A621-1FED638715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811" y="0"/>
            <a:ext cx="9150811" cy="8868250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CCAFE562-F310-BB4A-9E35-E75F5CD02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478" y="1231219"/>
            <a:ext cx="8229600" cy="1241972"/>
          </a:xfrm>
        </p:spPr>
        <p:txBody>
          <a:bodyPr rtlCol="0"/>
          <a:lstStyle/>
          <a:p>
            <a:pPr algn="l" rtl="0"/>
            <a:r>
              <a:rPr lang="de-DE" sz="3400"/>
              <a:t>Viele Millionen Liter Wasser sind in Eisschilden gespeichert</a:t>
            </a:r>
          </a:p>
        </p:txBody>
      </p:sp>
      <p:grpSp>
        <p:nvGrpSpPr>
          <p:cNvPr id="12" name="Group 191">
            <a:extLst>
              <a:ext uri="{FF2B5EF4-FFF2-40B4-BE49-F238E27FC236}">
                <a16:creationId xmlns:a16="http://schemas.microsoft.com/office/drawing/2014/main" id="{41AFA742-2F2B-374D-8597-E468B820C815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3" name="Shape 189">
              <a:extLst>
                <a:ext uri="{FF2B5EF4-FFF2-40B4-BE49-F238E27FC236}">
                  <a16:creationId xmlns:a16="http://schemas.microsoft.com/office/drawing/2014/main" id="{50F478A9-A08D-DB46-8F17-3BFF7D7CC8AC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8" name="Shape 190" descr="Textfeld 23">
              <a:extLst>
                <a:ext uri="{FF2B5EF4-FFF2-40B4-BE49-F238E27FC236}">
                  <a16:creationId xmlns:a16="http://schemas.microsoft.com/office/drawing/2014/main" id="{E2B27AE8-425B-524B-A1A5-1F23BE46118C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600" dirty="0"/>
                <a:t>Eisschilde sind gefrorenes Süßwasser; wenn sie schmelzen, fließt alles Wasser in das Meer.</a:t>
              </a:r>
              <a:endParaRPr sz="1600" dirty="0"/>
            </a:p>
          </p:txBody>
        </p:sp>
      </p:grpSp>
      <p:sp>
        <p:nvSpPr>
          <p:cNvPr id="19" name="Shape 20">
            <a:extLst>
              <a:ext uri="{FF2B5EF4-FFF2-40B4-BE49-F238E27FC236}">
                <a16:creationId xmlns:a16="http://schemas.microsoft.com/office/drawing/2014/main" id="{62209EA1-FA1F-8047-BE24-C8AAF18F3B92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5748291-243F-1147-A5EC-5C3195B7EB62}"/>
              </a:ext>
            </a:extLst>
          </p:cNvPr>
          <p:cNvSpPr txBox="1">
            <a:spLocks/>
          </p:cNvSpPr>
          <p:nvPr/>
        </p:nvSpPr>
        <p:spPr>
          <a:xfrm>
            <a:off x="4572000" y="415063"/>
            <a:ext cx="3708400" cy="273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5FDDA84-6E19-064D-8626-7087B34113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9A77474-FE5B-B240-A2B0-0189302357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0100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548EED-E33B-8943-8808-03F4D1A5D979}"/>
              </a:ext>
            </a:extLst>
          </p:cNvPr>
          <p:cNvSpPr txBox="1">
            <a:spLocks/>
          </p:cNvSpPr>
          <p:nvPr/>
        </p:nvSpPr>
        <p:spPr>
          <a:xfrm>
            <a:off x="4486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400"/>
              <a:t>Das Förderband des Ozeans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4AE46-86F0-1946-98BC-EB62820E7096}"/>
              </a:ext>
            </a:extLst>
          </p:cNvPr>
          <p:cNvSpPr txBox="1">
            <a:spLocks noChangeAspect="1"/>
          </p:cNvSpPr>
          <p:nvPr/>
        </p:nvSpPr>
        <p:spPr>
          <a:xfrm>
            <a:off x="6519334" y="2609071"/>
            <a:ext cx="2176903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pPr rtl="0">
              <a:spcAft>
                <a:spcPts val="600"/>
              </a:spcAft>
            </a:pPr>
            <a:r>
              <a:rPr lang="de-DE" sz="1800" b="1">
                <a:solidFill>
                  <a:srgbClr val="25243D"/>
                </a:solidFill>
                <a:latin typeface="Century Gothic Bold"/>
              </a:rPr>
              <a:t>Kaltes, salziges Wasser, das in der Arktis nach unten sinkt, funktioniert wie eine Pumpe. Dies hält das Förderband des Ozeans am Laufen und dadurch bleibt Europa warm.</a:t>
            </a:r>
          </a:p>
        </p:txBody>
      </p:sp>
      <p:pic>
        <p:nvPicPr>
          <p:cNvPr id="7" name="Picture 6" descr="Thermohaline.png">
            <a:extLst>
              <a:ext uri="{FF2B5EF4-FFF2-40B4-BE49-F238E27FC236}">
                <a16:creationId xmlns:a16="http://schemas.microsoft.com/office/drawing/2014/main" id="{541BBCB8-5BC6-9E41-A11A-A256966FE1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"/>
          <a:stretch/>
        </p:blipFill>
        <p:spPr>
          <a:xfrm>
            <a:off x="449263" y="2222499"/>
            <a:ext cx="5718073" cy="304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06529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8C449E-6B74-184C-8FFB-4E2978ECE1B0}"/>
              </a:ext>
            </a:extLst>
          </p:cNvPr>
          <p:cNvSpPr txBox="1">
            <a:spLocks/>
          </p:cNvSpPr>
          <p:nvPr/>
        </p:nvSpPr>
        <p:spPr>
          <a:xfrm>
            <a:off x="451345" y="994152"/>
            <a:ext cx="8229600" cy="1241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400"/>
              <a:t>Sätze</a:t>
            </a:r>
            <a:br>
              <a:rPr lang="en-GB" sz="3400" dirty="0"/>
            </a:br>
            <a:endParaRPr lang="en-GB" sz="3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43B79A-1CEE-6F4E-A8F7-86EB2F9A05D5}"/>
              </a:ext>
            </a:extLst>
          </p:cNvPr>
          <p:cNvSpPr txBox="1"/>
          <p:nvPr/>
        </p:nvSpPr>
        <p:spPr>
          <a:xfrm>
            <a:off x="451345" y="1909233"/>
            <a:ext cx="36871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2000" b="1" dirty="0">
                <a:solidFill>
                  <a:srgbClr val="6BD1D5"/>
                </a:solidFill>
                <a:latin typeface="Century Gothic Bold"/>
              </a:rPr>
              <a:t>Anstieg der Meeresspiegel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Globale Erwärmung.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Eisschilde schmelzen.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Mehr Wasser im Ozean.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Meeresspiegel steigt.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Küsten werden überflutet.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4373F0-6766-CC4C-9FDC-53EC3E717C0C}"/>
              </a:ext>
            </a:extLst>
          </p:cNvPr>
          <p:cNvSpPr txBox="1"/>
          <p:nvPr/>
        </p:nvSpPr>
        <p:spPr>
          <a:xfrm>
            <a:off x="451344" y="3819806"/>
            <a:ext cx="352556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2000" b="1" dirty="0">
                <a:solidFill>
                  <a:srgbClr val="6BD1D5"/>
                </a:solidFill>
                <a:latin typeface="Century Gothic Bold"/>
              </a:rPr>
              <a:t>Der Albedo-Effekt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Globale Erwärmung. Meereis schmilzt.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Kleinere weiße Oberfläche.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Weniger Wärme reflektiert und mehr Wärme absorbiert.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Noch mehr Eis schmilzt.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6092AE-DA25-4244-AF97-2EC258FDB50F}"/>
              </a:ext>
            </a:extLst>
          </p:cNvPr>
          <p:cNvSpPr txBox="1"/>
          <p:nvPr/>
        </p:nvSpPr>
        <p:spPr>
          <a:xfrm>
            <a:off x="4561041" y="1914390"/>
            <a:ext cx="411990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2000" b="1" dirty="0">
                <a:solidFill>
                  <a:srgbClr val="6BD1D5"/>
                </a:solidFill>
                <a:latin typeface="Century Gothic Bold"/>
              </a:rPr>
              <a:t>Ozeanzirkulation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Globale Erwärmung. 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Eisschilde schmelzen.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Mehr Süßwasser im Meer.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Arktischer Ozean wird weniger salzig.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„Förderpumpe“ des Ozeans stoppt oder verlangsamt sich.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Ozeanzirkulation verändert sich.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700" b="1" dirty="0">
                <a:solidFill>
                  <a:srgbClr val="FFFFFF"/>
                </a:solidFill>
                <a:latin typeface="Century Gothic Bold"/>
              </a:rPr>
              <a:t>Das Klima verändert sich, mit Auswirkungen auf Lebensräume.</a:t>
            </a:r>
          </a:p>
        </p:txBody>
      </p:sp>
    </p:spTree>
    <p:extLst>
      <p:ext uri="{BB962C8B-B14F-4D97-AF65-F5344CB8AC3E}">
        <p14:creationId xmlns:p14="http://schemas.microsoft.com/office/powerpoint/2010/main" val="412428117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graphicFrame>
        <p:nvGraphicFramePr>
          <p:cNvPr id="10" name="Group 236">
            <a:extLst>
              <a:ext uri="{FF2B5EF4-FFF2-40B4-BE49-F238E27FC236}">
                <a16:creationId xmlns:a16="http://schemas.microsoft.com/office/drawing/2014/main" id="{A5FAE9AC-E8C3-D444-B8FE-7A1FD2055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297014"/>
              </p:ext>
            </p:extLst>
          </p:nvPr>
        </p:nvGraphicFramePr>
        <p:xfrm>
          <a:off x="2325576" y="2212270"/>
          <a:ext cx="6701465" cy="6187440"/>
        </p:xfrm>
        <a:graphic>
          <a:graphicData uri="http://schemas.openxmlformats.org/drawingml/2006/table">
            <a:tbl>
              <a:tblPr/>
              <a:tblGrid>
                <a:gridCol w="67014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Nenne zwei Arten der Veränderung, die die Arktis erlebt.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Zeige die Arktis auf einer Karte.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Erkläre, was ein Modell ist.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Beschreibe die Bedingungen in der Arktis.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Erkläre die Ursache und die mögliche Folge eines Problems, dem die Arktis gegenübersteht.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Erkläre die Ursache und die mögliche Folge von mehr als einem Problem, dem die Arktis gegenübersteht.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24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Verknüpfe ein Modell mit den Veränderungen in der Arktis.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C960C38-4DF5-D342-88B9-9FF24F0CCAD2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Grundlagen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C00DA1B-198C-744B-8738-AF5BBE5EEDF3}"/>
              </a:ext>
            </a:extLst>
          </p:cNvPr>
          <p:cNvSpPr/>
          <p:nvPr/>
        </p:nvSpPr>
        <p:spPr>
          <a:xfrm>
            <a:off x="457427" y="306277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Entwicklungsstufe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930BE99-F555-B24F-AB3B-3C5423FFB943}"/>
              </a:ext>
            </a:extLst>
          </p:cNvPr>
          <p:cNvSpPr/>
          <p:nvPr/>
        </p:nvSpPr>
        <p:spPr>
          <a:xfrm>
            <a:off x="457427" y="3885462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Kompetent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38FF8C0-7804-1146-B322-5BC4B99E89FB}"/>
              </a:ext>
            </a:extLst>
          </p:cNvPr>
          <p:cNvSpPr/>
          <p:nvPr/>
        </p:nvSpPr>
        <p:spPr>
          <a:xfrm>
            <a:off x="448848" y="4725733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chemeClr val="bg1"/>
                </a:solidFill>
                <a:latin typeface="Century Gothic Bold"/>
              </a:rPr>
              <a:t>Experte</a:t>
            </a:r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8D7EA4E9-2277-454A-BC50-DE9EA50DB8FA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7830144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Abschließender Lernpunkt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D30E4C0-A0A9-0D48-923D-5DF01ED6B075}"/>
              </a:ext>
            </a:extLst>
          </p:cNvPr>
          <p:cNvSpPr/>
          <p:nvPr/>
        </p:nvSpPr>
        <p:spPr>
          <a:xfrm>
            <a:off x="448848" y="5548423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Fortgeschritten</a:t>
            </a:r>
          </a:p>
        </p:txBody>
      </p:sp>
    </p:spTree>
    <p:extLst>
      <p:ext uri="{BB962C8B-B14F-4D97-AF65-F5344CB8AC3E}">
        <p14:creationId xmlns:p14="http://schemas.microsoft.com/office/powerpoint/2010/main" val="10881371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132" y="415063"/>
            <a:ext cx="4395268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281596-D3CA-2D4B-8F31-D650E33A0DD1}"/>
              </a:ext>
            </a:extLst>
          </p:cNvPr>
          <p:cNvSpPr txBox="1"/>
          <p:nvPr/>
        </p:nvSpPr>
        <p:spPr>
          <a:xfrm>
            <a:off x="459318" y="2230967"/>
            <a:ext cx="86423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de-DE" sz="1800" b="1">
                <a:solidFill>
                  <a:srgbClr val="25243D"/>
                </a:solidFill>
                <a:latin typeface="Century Gothic Bold"/>
              </a:rPr>
              <a:t>Was wäre, wenn …</a:t>
            </a:r>
          </a:p>
          <a:p>
            <a:pPr rtl="0"/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800" b="1">
                <a:solidFill>
                  <a:srgbClr val="25243D"/>
                </a:solidFill>
                <a:latin typeface="Century Gothic Bold"/>
              </a:rPr>
              <a:t>Wir die heutige Stunde nicht gehabt hätten?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800" b="1">
                <a:solidFill>
                  <a:srgbClr val="25243D"/>
                </a:solidFill>
                <a:latin typeface="Century Gothic Bold"/>
              </a:rPr>
              <a:t>Es dir nicht erlaubt wäre, das zu wissen, was wir heute gelernt haben?</a:t>
            </a:r>
          </a:p>
          <a:p>
            <a:pPr marL="342900" indent="-342900" rtl="0">
              <a:buFont typeface="Sassoon San Slope" panose="02000506030000090004" pitchFamily="2" charset="0"/>
              <a:buChar char="-"/>
            </a:pPr>
            <a:endParaRPr lang="en-GB" sz="1800" b="1" dirty="0">
              <a:solidFill>
                <a:srgbClr val="25243D"/>
              </a:solidFill>
              <a:latin typeface="Century Gothic Bold"/>
            </a:endParaRPr>
          </a:p>
          <a:p>
            <a:pPr marL="342900" indent="-342900" rtl="0">
              <a:buFont typeface="Sassoon San Slope" panose="02000506030000090004" pitchFamily="2" charset="0"/>
              <a:buChar char="-"/>
            </a:pPr>
            <a:r>
              <a:rPr lang="de-DE" sz="1800" b="1">
                <a:solidFill>
                  <a:srgbClr val="25243D"/>
                </a:solidFill>
                <a:latin typeface="Century Gothic Bold"/>
              </a:rPr>
              <a:t>Alles, was ich heute beigebracht habe, falsch wäre?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89FB94D-4D70-544F-802E-D4AA5C855029}"/>
              </a:ext>
            </a:extLst>
          </p:cNvPr>
          <p:cNvSpPr txBox="1">
            <a:spLocks/>
          </p:cNvSpPr>
          <p:nvPr/>
        </p:nvSpPr>
        <p:spPr>
          <a:xfrm>
            <a:off x="423261" y="1365244"/>
            <a:ext cx="8247576" cy="551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400"/>
              <a:t>Abschließender Lernpunkt</a:t>
            </a:r>
          </a:p>
        </p:txBody>
      </p:sp>
    </p:spTree>
    <p:extLst>
      <p:ext uri="{BB962C8B-B14F-4D97-AF65-F5344CB8AC3E}">
        <p14:creationId xmlns:p14="http://schemas.microsoft.com/office/powerpoint/2010/main" val="59834066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007" y="415063"/>
            <a:ext cx="4717393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graphicFrame>
        <p:nvGraphicFramePr>
          <p:cNvPr id="10" name="Group 236">
            <a:extLst>
              <a:ext uri="{FF2B5EF4-FFF2-40B4-BE49-F238E27FC236}">
                <a16:creationId xmlns:a16="http://schemas.microsoft.com/office/drawing/2014/main" id="{9FBBDE1B-57A5-074C-A5B6-EA9AD6C0A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20272"/>
              </p:ext>
            </p:extLst>
          </p:nvPr>
        </p:nvGraphicFramePr>
        <p:xfrm>
          <a:off x="2341906" y="2222500"/>
          <a:ext cx="6352832" cy="6096000"/>
        </p:xfrm>
        <a:graphic>
          <a:graphicData uri="http://schemas.openxmlformats.org/drawingml/2006/table">
            <a:tbl>
              <a:tblPr/>
              <a:tblGrid>
                <a:gridCol w="6352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Nenne zwei Arten der Veränderung, die die Arktis erlebt.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Zeige die Arktis auf einer Karte.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8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Beschreibe die Bedingungen in der Arktis.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Erkläre die Ursache und die mögliche Folge eines Problems, dem die Arktis gegenübersteht.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de-D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Erkläre die Ursache und die mögliche Folge von mehr als einem Problem, dem die Arktis gegenübersteht.</a:t>
                      </a: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r>
                        <a:rPr lang="de-DE" sz="1700" b="1" i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Verknüpfe ein Modell mit den Veränderungen in der Arktis.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42900" indent="-342900" algn="l" rtl="0">
                        <a:spcAft>
                          <a:spcPts val="0"/>
                        </a:spcAft>
                        <a:buFont typeface="Sassoon San Slope" panose="02000506030000090004" pitchFamily="2" charset="0"/>
                        <a:buChar char="-"/>
                      </a:pPr>
                      <a:endParaRPr lang="en-GB" sz="1700" b="1" i="0" dirty="0">
                        <a:solidFill>
                          <a:srgbClr val="25243D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5426A47-8AB9-9D4A-816C-39DD4D7C9088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noFill/>
          <a:ln w="3810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Grundlagen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06CF14A-0946-6E4F-8FC6-DFDAD4DE4E27}"/>
              </a:ext>
            </a:extLst>
          </p:cNvPr>
          <p:cNvSpPr/>
          <p:nvPr/>
        </p:nvSpPr>
        <p:spPr>
          <a:xfrm>
            <a:off x="457427" y="3114141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Entwicklungsstufe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8F0800B-26EF-0942-B5A6-C02131BB4E6B}"/>
              </a:ext>
            </a:extLst>
          </p:cNvPr>
          <p:cNvSpPr/>
          <p:nvPr/>
        </p:nvSpPr>
        <p:spPr>
          <a:xfrm>
            <a:off x="457427" y="371210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Kompetent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6408CB7-6B3F-0249-B680-08BA915D455D}"/>
              </a:ext>
            </a:extLst>
          </p:cNvPr>
          <p:cNvSpPr/>
          <p:nvPr/>
        </p:nvSpPr>
        <p:spPr>
          <a:xfrm>
            <a:off x="457427" y="4490050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chemeClr val="bg1"/>
                </a:solidFill>
                <a:latin typeface="Century Gothic Bold"/>
              </a:rPr>
              <a:t>Experte</a:t>
            </a:r>
          </a:p>
        </p:txBody>
      </p:sp>
      <p:sp>
        <p:nvSpPr>
          <p:cNvPr id="21" name="Title 6">
            <a:extLst>
              <a:ext uri="{FF2B5EF4-FFF2-40B4-BE49-F238E27FC236}">
                <a16:creationId xmlns:a16="http://schemas.microsoft.com/office/drawing/2014/main" id="{F120D072-D8A8-3E4A-B642-FF9983996EC5}"/>
              </a:ext>
            </a:extLst>
          </p:cNvPr>
          <p:cNvSpPr txBox="1">
            <a:spLocks/>
          </p:cNvSpPr>
          <p:nvPr/>
        </p:nvSpPr>
        <p:spPr>
          <a:xfrm>
            <a:off x="414538" y="1359060"/>
            <a:ext cx="5204619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Lernziele</a:t>
            </a:r>
            <a:endParaRPr lang="en-GB" sz="3400" dirty="0">
              <a:solidFill>
                <a:srgbClr val="25243D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4501A76-E5D8-1F4D-98BB-62B381B2DF4C}"/>
              </a:ext>
            </a:extLst>
          </p:cNvPr>
          <p:cNvSpPr/>
          <p:nvPr/>
        </p:nvSpPr>
        <p:spPr>
          <a:xfrm>
            <a:off x="457427" y="5288370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 rtl="0">
              <a:lnSpc>
                <a:spcPct val="80000"/>
              </a:lnSpc>
            </a:pPr>
            <a:r>
              <a:rPr lang="de-DE" sz="1100" b="1" dirty="0">
                <a:solidFill>
                  <a:srgbClr val="1A1A1A"/>
                </a:solidFill>
                <a:latin typeface="Century Gothic Bold"/>
              </a:rPr>
              <a:t>Fortgeschritten</a:t>
            </a:r>
          </a:p>
        </p:txBody>
      </p:sp>
    </p:spTree>
    <p:extLst>
      <p:ext uri="{BB962C8B-B14F-4D97-AF65-F5344CB8AC3E}">
        <p14:creationId xmlns:p14="http://schemas.microsoft.com/office/powerpoint/2010/main" val="21410434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799" y="415063"/>
            <a:ext cx="4327601" cy="273845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  <a:cs typeface="Arial" charset="0"/>
              </a:rPr>
              <a:t>Lektion 5: Wie verändert sich die Arktis?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C6120B9-8FB3-2345-9DBD-80882AD81CFE}"/>
              </a:ext>
            </a:extLst>
          </p:cNvPr>
          <p:cNvSpPr txBox="1">
            <a:spLocks/>
          </p:cNvSpPr>
          <p:nvPr/>
        </p:nvSpPr>
        <p:spPr>
          <a:xfrm>
            <a:off x="434052" y="1292788"/>
            <a:ext cx="5204619" cy="655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rgbClr val="25243D"/>
                </a:solidFill>
              </a:rPr>
              <a:t>Die Arktis</a:t>
            </a:r>
            <a:endParaRPr lang="en-GB" sz="3400" dirty="0">
              <a:solidFill>
                <a:srgbClr val="25243D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966DA4-3A93-3B48-9381-6005BF952F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524" y="1415185"/>
            <a:ext cx="5236440" cy="523644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DFAAE03-676B-AC42-88C9-0C263DB9ED51}"/>
              </a:ext>
            </a:extLst>
          </p:cNvPr>
          <p:cNvSpPr/>
          <p:nvPr/>
        </p:nvSpPr>
        <p:spPr>
          <a:xfrm>
            <a:off x="3952799" y="4946797"/>
            <a:ext cx="57259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Großbritannien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83F11F-72FB-8448-9FC0-13DA60A3DAF1}"/>
              </a:ext>
            </a:extLst>
          </p:cNvPr>
          <p:cNvSpPr/>
          <p:nvPr/>
        </p:nvSpPr>
        <p:spPr>
          <a:xfrm>
            <a:off x="5330633" y="3900923"/>
            <a:ext cx="1093569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Russland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920F31-D8DB-D84C-9E17-B5AC7FD80653}"/>
              </a:ext>
            </a:extLst>
          </p:cNvPr>
          <p:cNvSpPr/>
          <p:nvPr/>
        </p:nvSpPr>
        <p:spPr>
          <a:xfrm>
            <a:off x="2940424" y="3341592"/>
            <a:ext cx="142378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Kanada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14EDD0-6BF0-FC4C-8C59-92076561F71D}"/>
              </a:ext>
            </a:extLst>
          </p:cNvPr>
          <p:cNvSpPr/>
          <p:nvPr/>
        </p:nvSpPr>
        <p:spPr>
          <a:xfrm>
            <a:off x="2822227" y="4425480"/>
            <a:ext cx="1784463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25243D"/>
                </a:solidFill>
                <a:latin typeface="Century Gothic Bold"/>
              </a:rPr>
              <a:t>Grönland</a:t>
            </a:r>
            <a:endParaRPr lang="en-GB" sz="2400" b="1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6730EEF-7ABC-324C-87EA-ECB8D8BD15E8}"/>
              </a:ext>
            </a:extLst>
          </p:cNvPr>
          <p:cNvSpPr>
            <a:spLocks noChangeAspect="1"/>
          </p:cNvSpPr>
          <p:nvPr/>
        </p:nvSpPr>
        <p:spPr>
          <a:xfrm>
            <a:off x="3814686" y="3290836"/>
            <a:ext cx="1477168" cy="1477168"/>
          </a:xfrm>
          <a:prstGeom prst="ellipse">
            <a:avLst/>
          </a:prstGeom>
          <a:noFill/>
          <a:ln>
            <a:solidFill>
              <a:srgbClr val="DD3A4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CDE49C-577D-4940-B190-411C2A93C788}"/>
              </a:ext>
            </a:extLst>
          </p:cNvPr>
          <p:cNvSpPr/>
          <p:nvPr/>
        </p:nvSpPr>
        <p:spPr>
          <a:xfrm>
            <a:off x="4914965" y="3045182"/>
            <a:ext cx="203773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2400" b="1">
                <a:solidFill>
                  <a:srgbClr val="DD3A4F"/>
                </a:solidFill>
                <a:latin typeface="Century Gothic Bold"/>
              </a:rPr>
              <a:t>Nördlicher Polarkreis</a:t>
            </a:r>
            <a:endParaRPr lang="en-GB" sz="2400" b="1" dirty="0">
              <a:solidFill>
                <a:srgbClr val="DD3A4F"/>
              </a:solidFill>
              <a:latin typeface="Century Gothic Bold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03FC06-663F-0546-99B6-F802B9E24858}"/>
              </a:ext>
            </a:extLst>
          </p:cNvPr>
          <p:cNvSpPr/>
          <p:nvPr/>
        </p:nvSpPr>
        <p:spPr>
          <a:xfrm>
            <a:off x="3940762" y="3613921"/>
            <a:ext cx="1225015" cy="83099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 rtl="0"/>
            <a:r>
              <a:rPr lang="de-DE" sz="2400" b="1" dirty="0">
                <a:solidFill>
                  <a:srgbClr val="4EACC5"/>
                </a:solidFill>
                <a:latin typeface="Century Gothic Bold"/>
              </a:rPr>
              <a:t>Arktischer</a:t>
            </a:r>
          </a:p>
          <a:p>
            <a:pPr algn="ctr" rtl="0"/>
            <a:r>
              <a:rPr lang="de-DE" sz="2400" b="1" dirty="0">
                <a:solidFill>
                  <a:srgbClr val="4EACC5"/>
                </a:solidFill>
                <a:latin typeface="Century Gothic Bold"/>
              </a:rPr>
              <a:t>Ozean</a:t>
            </a:r>
            <a:endParaRPr lang="en-GB" sz="2400" b="1" dirty="0">
              <a:solidFill>
                <a:srgbClr val="4EACC5"/>
              </a:solidFill>
              <a:latin typeface="Century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1538620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651210-B6F8-244B-90E0-F690F84854DA}"/>
              </a:ext>
            </a:extLst>
          </p:cNvPr>
          <p:cNvSpPr/>
          <p:nvPr/>
        </p:nvSpPr>
        <p:spPr>
          <a:xfrm>
            <a:off x="1664273" y="5411726"/>
            <a:ext cx="173637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rtl="0"/>
            <a:r>
              <a:rPr lang="de-DE" sz="1800" b="1">
                <a:solidFill>
                  <a:srgbClr val="6BD1D5"/>
                </a:solidFill>
                <a:latin typeface="Century Gothic Bold"/>
              </a:rPr>
              <a:t>Polarforscher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84CF99-F5F3-5740-AC26-CB919B00BEBA}"/>
              </a:ext>
            </a:extLst>
          </p:cNvPr>
          <p:cNvSpPr txBox="1"/>
          <p:nvPr/>
        </p:nvSpPr>
        <p:spPr>
          <a:xfrm>
            <a:off x="4572000" y="22416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rtl="0"/>
            <a:r>
              <a:rPr lang="de-DE" sz="1600" b="1">
                <a:solidFill>
                  <a:schemeClr val="tx1"/>
                </a:solidFill>
                <a:latin typeface="Century Gothic Bold"/>
              </a:rPr>
              <a:t>Hallo, ich heiße Helen und arbeite als Wissenschaftlerin in der Arktis. Seit dem 18. Jahrhundert verändert der Mensch die Erde in großem Umfang.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de-DE" sz="1600" b="1">
                <a:solidFill>
                  <a:schemeClr val="tx1"/>
                </a:solidFill>
                <a:latin typeface="Century Gothic Bold"/>
              </a:rPr>
              <a:t>Der Arktische Ozean ist wie ein Frühwarnsystem. Wir glauben, dass Veränderungen hier schneller als irgendwo sonst geschehen.</a:t>
            </a:r>
          </a:p>
          <a:p>
            <a:pPr rtl="0"/>
            <a:endParaRPr lang="en-US" sz="1600" b="1" dirty="0">
              <a:solidFill>
                <a:schemeClr val="tx1"/>
              </a:solidFill>
              <a:latin typeface="Century Gothic Bold"/>
            </a:endParaRPr>
          </a:p>
          <a:p>
            <a:pPr rtl="0"/>
            <a:r>
              <a:rPr lang="de-DE" sz="1600" b="1">
                <a:solidFill>
                  <a:schemeClr val="tx1"/>
                </a:solidFill>
                <a:latin typeface="Century Gothic Bold"/>
              </a:rPr>
              <a:t>Ich möchte, dass du dir ansiehst, wie sich die Arktis verändert, welches vermutlich Gründe </a:t>
            </a:r>
          </a:p>
          <a:p>
            <a:pPr rtl="0"/>
            <a:r>
              <a:rPr lang="de-DE" sz="1600" b="1">
                <a:solidFill>
                  <a:schemeClr val="tx1"/>
                </a:solidFill>
                <a:latin typeface="Century Gothic Bold"/>
              </a:rPr>
              <a:t> dafür sind und welche Auswirkungen dies auf den Rest der Erde </a:t>
            </a:r>
          </a:p>
          <a:p>
            <a:pPr rtl="0"/>
            <a:r>
              <a:rPr lang="de-DE" sz="1600" b="1">
                <a:solidFill>
                  <a:schemeClr val="tx1"/>
                </a:solidFill>
                <a:latin typeface="Century Gothic Bold"/>
              </a:rPr>
              <a:t> haben könnte.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8C8C83D-0770-CE4A-9273-4BDB22ACB051}"/>
              </a:ext>
            </a:extLst>
          </p:cNvPr>
          <p:cNvSpPr/>
          <p:nvPr/>
        </p:nvSpPr>
        <p:spPr>
          <a:xfrm>
            <a:off x="963838" y="2241629"/>
            <a:ext cx="3042508" cy="3041999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/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D12BEF74-4C7A-F542-9B2F-729FDD95601C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chemeClr val="tx1"/>
                </a:solidFill>
              </a:rPr>
              <a:t>Einleitung von Dr. Helen Findlay</a:t>
            </a:r>
          </a:p>
        </p:txBody>
      </p:sp>
    </p:spTree>
    <p:extLst>
      <p:ext uri="{BB962C8B-B14F-4D97-AF65-F5344CB8AC3E}">
        <p14:creationId xmlns:p14="http://schemas.microsoft.com/office/powerpoint/2010/main" val="36776827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F610-D52C-E249-9507-CD554BDC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9B0B00-D864-8D46-9EC7-4CC2F8B6D8F9}"/>
              </a:ext>
            </a:extLst>
          </p:cNvPr>
          <p:cNvSpPr txBox="1"/>
          <p:nvPr/>
        </p:nvSpPr>
        <p:spPr>
          <a:xfrm>
            <a:off x="476636" y="2236124"/>
            <a:ext cx="77680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de-DE" sz="1800" b="1">
                <a:solidFill>
                  <a:srgbClr val="6BD1D5"/>
                </a:solidFill>
                <a:latin typeface="Century Gothic Bold"/>
              </a:rPr>
              <a:t>Siku</a:t>
            </a:r>
            <a:r>
              <a:rPr lang="de-DE" sz="1800" b="1">
                <a:solidFill>
                  <a:srgbClr val="002060"/>
                </a:solidFill>
                <a:latin typeface="Century Gothic Bold"/>
              </a:rPr>
              <a:t> 	</a:t>
            </a:r>
            <a:r>
              <a:rPr lang="de-DE" sz="1800" b="1">
                <a:solidFill>
                  <a:srgbClr val="FFFFFF"/>
                </a:solidFill>
                <a:latin typeface="Century Gothic Bold"/>
              </a:rPr>
              <a:t>Eis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de-DE" sz="1800" b="1">
                <a:solidFill>
                  <a:srgbClr val="6BD1D5"/>
                </a:solidFill>
                <a:latin typeface="Century Gothic Bold"/>
              </a:rPr>
              <a:t>Saattuq</a:t>
            </a:r>
            <a:r>
              <a:rPr lang="de-D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de-DE" sz="1800" b="1">
                <a:solidFill>
                  <a:srgbClr val="FFFFFF"/>
                </a:solidFill>
                <a:latin typeface="Century Gothic Bold"/>
              </a:rPr>
              <a:t>Dünnes Eis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de-DE" sz="1800" b="1">
                <a:solidFill>
                  <a:srgbClr val="6BD1D5"/>
                </a:solidFill>
                <a:latin typeface="Century Gothic Bold"/>
              </a:rPr>
              <a:t>Ainniq</a:t>
            </a:r>
            <a:r>
              <a:rPr lang="de-D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de-DE" sz="1800" b="1">
                <a:solidFill>
                  <a:srgbClr val="FFFFFF"/>
                </a:solidFill>
                <a:latin typeface="Century Gothic Bold"/>
              </a:rPr>
              <a:t>Ein Riss im Meereis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de-DE" sz="1800" b="1">
                <a:solidFill>
                  <a:srgbClr val="6BD1D5"/>
                </a:solidFill>
                <a:latin typeface="Century Gothic Bold"/>
              </a:rPr>
              <a:t>Ipruaqtittuq</a:t>
            </a:r>
            <a:r>
              <a:rPr lang="de-D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de-DE" sz="1800" b="1">
                <a:solidFill>
                  <a:srgbClr val="FFFFFF"/>
                </a:solidFill>
                <a:latin typeface="Century Gothic Bold"/>
              </a:rPr>
              <a:t>Dickes Eis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de-DE" sz="1800" b="1">
                <a:solidFill>
                  <a:srgbClr val="6BD1D5"/>
                </a:solidFill>
                <a:latin typeface="Century Gothic Bold"/>
              </a:rPr>
              <a:t>Maniillat</a:t>
            </a:r>
            <a:r>
              <a:rPr lang="de-D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de-DE" sz="1800" b="1">
                <a:solidFill>
                  <a:srgbClr val="FFFFFF"/>
                </a:solidFill>
                <a:latin typeface="Century Gothic Bold"/>
              </a:rPr>
              <a:t>Unebenes Eis (erzeugt durch Druck)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de-DE" sz="1800" b="1">
                <a:solidFill>
                  <a:srgbClr val="6BD1D5"/>
                </a:solidFill>
                <a:latin typeface="Century Gothic Bold"/>
              </a:rPr>
              <a:t>Inuktitut</a:t>
            </a:r>
            <a:r>
              <a:rPr lang="de-DE" sz="1800" b="1">
                <a:solidFill>
                  <a:srgbClr val="FFFFFF"/>
                </a:solidFill>
                <a:latin typeface="Century Gothic Bold"/>
              </a:rPr>
              <a:t>	Inuit-Sprache</a:t>
            </a:r>
          </a:p>
          <a:p>
            <a:pPr rtl="0">
              <a:spcAft>
                <a:spcPts val="1000"/>
              </a:spcAft>
              <a:tabLst>
                <a:tab pos="3051175" algn="l"/>
              </a:tabLst>
            </a:pPr>
            <a:r>
              <a:rPr lang="de-DE" sz="1800" b="1">
                <a:solidFill>
                  <a:srgbClr val="6BD1D5"/>
                </a:solidFill>
                <a:latin typeface="Century Gothic Bold"/>
              </a:rPr>
              <a:t>Nanuk</a:t>
            </a:r>
            <a:r>
              <a:rPr lang="de-DE" sz="1800" b="1">
                <a:solidFill>
                  <a:srgbClr val="002060"/>
                </a:solidFill>
                <a:latin typeface="Century Gothic Bold"/>
              </a:rPr>
              <a:t>	</a:t>
            </a:r>
            <a:r>
              <a:rPr lang="de-DE" sz="1800" b="1">
                <a:solidFill>
                  <a:srgbClr val="FFFFFF"/>
                </a:solidFill>
                <a:latin typeface="Century Gothic Bold"/>
              </a:rPr>
              <a:t>Eisbär!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7A7E89FD-D8B2-6945-99F2-A1A4D86129BC}"/>
              </a:ext>
            </a:extLst>
          </p:cNvPr>
          <p:cNvSpPr txBox="1">
            <a:spLocks/>
          </p:cNvSpPr>
          <p:nvPr/>
        </p:nvSpPr>
        <p:spPr>
          <a:xfrm>
            <a:off x="399330" y="999563"/>
            <a:ext cx="8229600" cy="1242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400">
                <a:solidFill>
                  <a:schemeClr val="tx1"/>
                </a:solidFill>
              </a:rPr>
              <a:t>Inuit Namen für Eis</a:t>
            </a:r>
          </a:p>
        </p:txBody>
      </p:sp>
    </p:spTree>
    <p:extLst>
      <p:ext uri="{BB962C8B-B14F-4D97-AF65-F5344CB8AC3E}">
        <p14:creationId xmlns:p14="http://schemas.microsoft.com/office/powerpoint/2010/main" val="27086329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Users\Jamie\Dropbox\OCEANS\[DE] OCEANS\FROZEN OCEANS\CMP\frozen-oceans-cmp-final-full\assets\full-image\de-oceans-extra2011-129.jpg">
            <a:extLst>
              <a:ext uri="{FF2B5EF4-FFF2-40B4-BE49-F238E27FC236}">
                <a16:creationId xmlns:a16="http://schemas.microsoft.com/office/drawing/2014/main" id="{AAD9F186-4DD3-8144-BF37-AEC63FFF0B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F06EA305-AE28-474D-8F6E-8157A250B5DD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F6B33818-5C94-8045-AC2B-C72ED41029D1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84523D01-C3F9-5D44-A3B8-7BE4CBD185AA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Das Eis war dick genug, um ein Lager darauf zu bauen.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3123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2009-002.jpg">
            <a:extLst>
              <a:ext uri="{FF2B5EF4-FFF2-40B4-BE49-F238E27FC236}">
                <a16:creationId xmlns:a16="http://schemas.microsoft.com/office/drawing/2014/main" id="{1ED7B9F4-32A6-8A41-A45A-40F3DC677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8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4B3CCFE2-CA2C-D646-B05C-78832B3B2E99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461F495B-2B44-7149-AC65-FB17E7E44C99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3" name="Shape 190" descr="Textfeld 23">
              <a:extLst>
                <a:ext uri="{FF2B5EF4-FFF2-40B4-BE49-F238E27FC236}">
                  <a16:creationId xmlns:a16="http://schemas.microsoft.com/office/drawing/2014/main" id="{6C4D599E-49DA-EE41-956F-BA957E5B5314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Und sogar dick genug, dass ein Flugzeug darauf landen konnte!</a:t>
              </a:r>
              <a:endParaRPr sz="1800" dirty="0"/>
            </a:p>
          </p:txBody>
        </p:sp>
      </p:grpSp>
      <p:sp>
        <p:nvSpPr>
          <p:cNvPr id="30" name="Shape 28">
            <a:extLst>
              <a:ext uri="{FF2B5EF4-FFF2-40B4-BE49-F238E27FC236}">
                <a16:creationId xmlns:a16="http://schemas.microsoft.com/office/drawing/2014/main" id="{7B2031F1-6300-A44A-A369-F36C085EC3B6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7B6B066-5A4C-C045-B95B-B5EEA0C0F6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3916CA-B085-7C4F-83C5-20E220369A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C4DF889-9D1B-FC45-A8AC-E84CDAD945BC}"/>
              </a:ext>
            </a:extLst>
          </p:cNvPr>
          <p:cNvSpPr txBox="1">
            <a:spLocks/>
          </p:cNvSpPr>
          <p:nvPr/>
        </p:nvSpPr>
        <p:spPr>
          <a:xfrm>
            <a:off x="4120055" y="438820"/>
            <a:ext cx="4160345" cy="244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4165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Jamie\Dropbox\OCEANS\[DE] OCEANS\FROZEN OCEANS\CMP\frozen-oceans-cmp-final-full\assets\full-image\de-oceans-extra2011-147.jpg">
            <a:extLst>
              <a:ext uri="{FF2B5EF4-FFF2-40B4-BE49-F238E27FC236}">
                <a16:creationId xmlns:a16="http://schemas.microsoft.com/office/drawing/2014/main" id="{231AB73A-2BF8-FD4B-AB6D-356973CB14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6032" y="0"/>
            <a:ext cx="9160032" cy="68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91">
            <a:extLst>
              <a:ext uri="{FF2B5EF4-FFF2-40B4-BE49-F238E27FC236}">
                <a16:creationId xmlns:a16="http://schemas.microsoft.com/office/drawing/2014/main" id="{FCFB851C-02CF-9843-86BD-543DFD5EC0CE}"/>
              </a:ext>
            </a:extLst>
          </p:cNvPr>
          <p:cNvGrpSpPr/>
          <p:nvPr/>
        </p:nvGrpSpPr>
        <p:grpSpPr>
          <a:xfrm>
            <a:off x="5954233" y="3937502"/>
            <a:ext cx="2290449" cy="2290449"/>
            <a:chOff x="0" y="0"/>
            <a:chExt cx="3394729" cy="3394729"/>
          </a:xfrm>
        </p:grpSpPr>
        <p:sp>
          <p:nvSpPr>
            <p:cNvPr id="12" name="Shape 189">
              <a:extLst>
                <a:ext uri="{FF2B5EF4-FFF2-40B4-BE49-F238E27FC236}">
                  <a16:creationId xmlns:a16="http://schemas.microsoft.com/office/drawing/2014/main" id="{82CD657C-5566-434B-B5C1-87918FC84649}"/>
                </a:ext>
              </a:extLst>
            </p:cNvPr>
            <p:cNvSpPr/>
            <p:nvPr/>
          </p:nvSpPr>
          <p:spPr>
            <a:xfrm>
              <a:off x="0" y="0"/>
              <a:ext cx="3394730" cy="3394730"/>
            </a:xfrm>
            <a:prstGeom prst="ellipse">
              <a:avLst/>
            </a:prstGeom>
            <a:solidFill>
              <a:srgbClr val="38D4D6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/>
              <a:endParaRPr sz="450"/>
            </a:p>
          </p:txBody>
        </p:sp>
        <p:sp>
          <p:nvSpPr>
            <p:cNvPr id="16" name="Shape 190" descr="Textfeld 23">
              <a:extLst>
                <a:ext uri="{FF2B5EF4-FFF2-40B4-BE49-F238E27FC236}">
                  <a16:creationId xmlns:a16="http://schemas.microsoft.com/office/drawing/2014/main" id="{5FA16022-0555-4A46-BFD5-78400C233229}"/>
                </a:ext>
              </a:extLst>
            </p:cNvPr>
            <p:cNvSpPr/>
            <p:nvPr/>
          </p:nvSpPr>
          <p:spPr>
            <a:xfrm>
              <a:off x="179933" y="1129787"/>
              <a:ext cx="3034862" cy="113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>
              <a:lvl1pPr algn="ctr">
                <a:defRPr sz="3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800"/>
                <a:t>Normalerweise war das Eis dick genug für den Forscher</a:t>
              </a:r>
              <a:endParaRPr sz="1800" dirty="0"/>
            </a:p>
          </p:txBody>
        </p:sp>
      </p:grpSp>
      <p:sp>
        <p:nvSpPr>
          <p:cNvPr id="13" name="Shape 28">
            <a:extLst>
              <a:ext uri="{FF2B5EF4-FFF2-40B4-BE49-F238E27FC236}">
                <a16:creationId xmlns:a16="http://schemas.microsoft.com/office/drawing/2014/main" id="{753E4F7A-C8E0-2E47-AE73-E2026094AB24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2E8EFB3-95CA-7E46-A1C8-B1C4C65E8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C3EC1E-1214-DB4E-BCB3-021944261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EC365FA9-B241-D546-97F5-EDB33FE0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055" y="438820"/>
            <a:ext cx="4160345" cy="244352"/>
          </a:xfrm>
        </p:spPr>
        <p:txBody>
          <a:bodyPr rtlCol="0"/>
          <a:lstStyle/>
          <a:p>
            <a:pPr rtl="0"/>
            <a:r>
              <a:rPr lang="de-DE">
                <a:solidFill>
                  <a:schemeClr val="tx1"/>
                </a:solidFill>
                <a:cs typeface="Arial" charset="0"/>
              </a:rPr>
              <a:t>Lektion 5: Wie verändert sich die Arktis?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02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7dd0c2b8-7301-49b5-921e-ab84ec4c20a5"/>
    <ds:schemaRef ds:uri="http://purl.org/dc/dcmitype/"/>
    <ds:schemaRef ds:uri="http://schemas.openxmlformats.org/package/2006/metadata/core-properties"/>
    <ds:schemaRef ds:uri="8dd429a2-b850-4aa5-85c2-8487e2b197c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B98E33A-CB9C-4383-99BE-F81F0128FCD1}"/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1817</TotalTime>
  <Words>981</Words>
  <Application>Microsoft Office PowerPoint</Application>
  <PresentationFormat>On-screen Show (4:3)</PresentationFormat>
  <Paragraphs>170</Paragraphs>
  <Slides>26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Akzidenz Grotesk BE Light</vt:lpstr>
      <vt:lpstr>Arial</vt:lpstr>
      <vt:lpstr>Calibri</vt:lpstr>
      <vt:lpstr>Calibri Light</vt:lpstr>
      <vt:lpstr>Century Gothic</vt:lpstr>
      <vt:lpstr>Century Gothic Bold</vt:lpstr>
      <vt:lpstr>Helvetica Neue Medium</vt:lpstr>
      <vt:lpstr>Sassoon San Slope</vt:lpstr>
      <vt:lpstr>Office Theme</vt:lpstr>
      <vt:lpstr>PowerPoint Presentation</vt:lpstr>
      <vt:lpstr>Lektion 5: Wie verändert sich die Arktis?</vt:lpstr>
      <vt:lpstr>Lektion 5: Wie verändert sich die Arktis?</vt:lpstr>
      <vt:lpstr>Lektion 5: Wie verändert sich die Arktis?</vt:lpstr>
      <vt:lpstr>Lektion 5: Wie verändert sich die Arktis?</vt:lpstr>
      <vt:lpstr>Lektion 5: Wie verändert sich die Arktis?</vt:lpstr>
      <vt:lpstr>Lektion 5: Wie verändert sich die Arktis?</vt:lpstr>
      <vt:lpstr>PowerPoint Presentation</vt:lpstr>
      <vt:lpstr>Lektion 5: Wie verändert sich die Arktis?</vt:lpstr>
      <vt:lpstr>PowerPoint Presentation</vt:lpstr>
      <vt:lpstr>PowerPoint Presentation</vt:lpstr>
      <vt:lpstr>Lektion 5: Wie verändert sich die Arktis?</vt:lpstr>
      <vt:lpstr>PowerPoint Presentation</vt:lpstr>
      <vt:lpstr>Lektion 5: Wie verändert sich die Arktis?</vt:lpstr>
      <vt:lpstr>PowerPoint Presentation</vt:lpstr>
      <vt:lpstr>PowerPoint Presentation</vt:lpstr>
      <vt:lpstr>Lektion 5: Wie verändert sich die Arktis?</vt:lpstr>
      <vt:lpstr>Lektion 5: Wie verändert sich die Arktis?</vt:lpstr>
      <vt:lpstr>Lektion 5: Wie verändert sich die Arktis?</vt:lpstr>
      <vt:lpstr>Lektion 5: Wie verändert sich die Arktis?</vt:lpstr>
      <vt:lpstr>Lektion 5: Wie verändert sich die Arktis?</vt:lpstr>
      <vt:lpstr>Viele Millionen Liter Wasser sind in Eisschilden gespeichert</vt:lpstr>
      <vt:lpstr>Lektion 5: Wie verändert sich die Arktis?</vt:lpstr>
      <vt:lpstr>Lektion 5: Wie verändert sich die Arktis?</vt:lpstr>
      <vt:lpstr>Lektion 5: Wie verändert sich die Arktis?</vt:lpstr>
      <vt:lpstr>Lektion 5: Wie verändert sich die Arktis?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118</cp:revision>
  <cp:lastPrinted>2018-10-15T11:47:29Z</cp:lastPrinted>
  <dcterms:modified xsi:type="dcterms:W3CDTF">2020-03-28T14:12:31Z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